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36" r:id="rId2"/>
    <p:sldId id="342" r:id="rId3"/>
    <p:sldId id="337" r:id="rId4"/>
    <p:sldId id="360" r:id="rId5"/>
    <p:sldId id="369" r:id="rId6"/>
    <p:sldId id="359" r:id="rId7"/>
    <p:sldId id="362" r:id="rId8"/>
    <p:sldId id="357" r:id="rId9"/>
    <p:sldId id="341" r:id="rId10"/>
    <p:sldId id="351" r:id="rId11"/>
    <p:sldId id="350" r:id="rId12"/>
    <p:sldId id="349" r:id="rId13"/>
    <p:sldId id="352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CD24-5874-42FB-B74D-C6660293CDD2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BB17-C288-46B1-9DC3-793E5373CC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71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0" name="Подзаглавие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кръглен правоъгъл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с един заоблен ъгъл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Контейнер за заглавие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Картина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85800"/>
            <a:ext cx="7950200" cy="5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/>
          <p:cNvSpPr txBox="1"/>
          <p:nvPr/>
        </p:nvSpPr>
        <p:spPr>
          <a:xfrm>
            <a:off x="457200" y="10668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ОКОЛЕН СВЯТ </a:t>
            </a:r>
            <a:endParaRPr lang="bg-BG" sz="4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bg-BG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bg-BG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9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Картина 2" descr="„Боят при Плевен на 27 август 1877 година“, худ. Николай Дмитриев-Оренбургс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3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1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 поле 2"/>
          <p:cNvSpPr txBox="1"/>
          <p:nvPr/>
        </p:nvSpPr>
        <p:spPr>
          <a:xfrm>
            <a:off x="1295400" y="914400"/>
            <a:ext cx="6629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Решаващите сражения на юг от Стара планина водят до пълна победа и до мирния договор на 3 март, който е само предварителен</a:t>
            </a:r>
            <a:r>
              <a:rPr lang="bg-BG" sz="3200" dirty="0" smtClean="0"/>
              <a:t>.</a:t>
            </a:r>
            <a:endParaRPr lang="en-US" sz="3200" dirty="0"/>
          </a:p>
          <a:p>
            <a:pPr algn="ctr"/>
            <a:r>
              <a:rPr lang="bg-BG" sz="3200" dirty="0" smtClean="0"/>
              <a:t>Окончателните </a:t>
            </a:r>
            <a:r>
              <a:rPr lang="bg-BG" sz="3200" dirty="0"/>
              <a:t>решения са взети на Берлинския конгрес на Великите сили през юни-юли 1878г</a:t>
            </a:r>
            <a:r>
              <a:rPr lang="bg-BG" sz="3600" dirty="0"/>
              <a:t>. </a:t>
            </a:r>
          </a:p>
        </p:txBody>
      </p:sp>
      <p:pic>
        <p:nvPicPr>
          <p:cNvPr id="4" name="Picture 2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110509" cy="31657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2993" y="4428258"/>
            <a:ext cx="2098965" cy="31484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авоъгълник 2"/>
          <p:cNvSpPr/>
          <p:nvPr/>
        </p:nvSpPr>
        <p:spPr>
          <a:xfrm>
            <a:off x="1371600" y="1219200"/>
            <a:ext cx="647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Първата ни демократична </a:t>
            </a:r>
            <a:r>
              <a:rPr lang="bg-BG" sz="3200" dirty="0"/>
              <a:t>Конституция </a:t>
            </a:r>
            <a:r>
              <a:rPr lang="bg-BG" sz="3200" dirty="0" smtClean="0"/>
              <a:t>е приета през </a:t>
            </a:r>
          </a:p>
          <a:p>
            <a:pPr algn="ctr"/>
            <a:r>
              <a:rPr lang="bg-BG" sz="3200" dirty="0" smtClean="0"/>
              <a:t>1879 г. Тя </a:t>
            </a:r>
            <a:r>
              <a:rPr lang="bg-BG" sz="3200" dirty="0"/>
              <a:t>поставя началото на </a:t>
            </a:r>
            <a:r>
              <a:rPr lang="bg-BG" sz="3200" dirty="0" smtClean="0"/>
              <a:t>България </a:t>
            </a:r>
            <a:r>
              <a:rPr lang="bg-BG" sz="3200" dirty="0"/>
              <a:t>като </a:t>
            </a:r>
            <a:r>
              <a:rPr lang="bg-BG" sz="3200" dirty="0" smtClean="0"/>
              <a:t>демократична </a:t>
            </a:r>
            <a:r>
              <a:rPr lang="bg-BG" sz="3200" dirty="0"/>
              <a:t>държава.</a:t>
            </a:r>
          </a:p>
          <a:p>
            <a:pPr algn="ctr"/>
            <a:r>
              <a:rPr lang="bg-BG" sz="3200" dirty="0" smtClean="0"/>
              <a:t>Оттам </a:t>
            </a:r>
            <a:r>
              <a:rPr lang="bg-BG" sz="3200" dirty="0"/>
              <a:t>нататък </a:t>
            </a:r>
            <a:r>
              <a:rPr lang="bg-BG" sz="3200" dirty="0" smtClean="0"/>
              <a:t>създаването </a:t>
            </a:r>
            <a:r>
              <a:rPr lang="bg-BG" sz="3200" dirty="0"/>
              <a:t>в днешните й граници е чисто българско </a:t>
            </a:r>
            <a:r>
              <a:rPr lang="bg-BG" sz="3200" dirty="0" smtClean="0"/>
              <a:t>дело.</a:t>
            </a:r>
            <a:r>
              <a:rPr lang="en-US" sz="3200" dirty="0" smtClean="0"/>
              <a:t> </a:t>
            </a:r>
            <a:endParaRPr lang="bg-BG" sz="3200" dirty="0"/>
          </a:p>
        </p:txBody>
      </p:sp>
      <p:pic>
        <p:nvPicPr>
          <p:cNvPr id="4" name="Picture 2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602"/>
            <a:ext cx="1828800" cy="2743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0350" y="4438650"/>
            <a:ext cx="2057400" cy="3086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Резултат с изображение за „изображения на българското знаме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117"/>
            <a:ext cx="8839200" cy="50433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228600" y="381000"/>
            <a:ext cx="8763000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Българското знаме  е трицветно. Белият цвят е символ на мира, зеленият –на плодородието, а червеният – на пролятата кръв в борбите на народа ни.</a:t>
            </a:r>
            <a:endParaRPr lang="bg-BG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9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Картина 2" descr="Резултат с изображение за „презентация за 3 март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1447800" y="17526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БЪЛГАРИЯ Е ПРЕКРАСНА. ОПОЗНАЙ РОДИНАТА СИ,  ЗА ДА Я ОБИКНЕШ </a:t>
            </a:r>
            <a:endParaRPr lang="bg-B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105400" y="5445918"/>
            <a:ext cx="3048000" cy="126188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ОУ  „Иван Вазов“ с.Русокастро</a:t>
            </a:r>
          </a:p>
          <a:p>
            <a:pPr algn="ctr"/>
            <a:endParaRPr lang="bg-BG" sz="1400" dirty="0" smtClean="0"/>
          </a:p>
          <a:p>
            <a:pPr algn="ctr"/>
            <a:r>
              <a:rPr lang="bg-BG" sz="1200" dirty="0" smtClean="0"/>
              <a:t>                 </a:t>
            </a:r>
            <a:r>
              <a:rPr lang="bg-B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н.учител Ст. Чавдарова</a:t>
            </a:r>
            <a:endParaRPr lang="bg-B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Картина 2" descr="Резултат с изображение за „презентация за 3 март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80010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 поле 3"/>
          <p:cNvSpPr txBox="1"/>
          <p:nvPr/>
        </p:nvSpPr>
        <p:spPr>
          <a:xfrm>
            <a:off x="1066800" y="1143000"/>
            <a:ext cx="7086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 МАРТ </a:t>
            </a:r>
          </a:p>
          <a:p>
            <a:pPr algn="ctr"/>
            <a:r>
              <a:rPr lang="bg-BG" sz="4000" dirty="0" smtClean="0">
                <a:solidFill>
                  <a:srgbClr val="FF0000"/>
                </a:solidFill>
              </a:rPr>
              <a:t>Дата, която всички ние трябва да помним, защото ни е донесла най-святото </a:t>
            </a:r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bg-BG" sz="4000" dirty="0" smtClean="0">
                <a:solidFill>
                  <a:srgbClr val="FF0000"/>
                </a:solidFill>
              </a:rPr>
              <a:t>свободата</a:t>
            </a:r>
            <a:endParaRPr lang="bg-BG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 поле 2"/>
          <p:cNvSpPr txBox="1"/>
          <p:nvPr/>
        </p:nvSpPr>
        <p:spPr>
          <a:xfrm>
            <a:off x="1295400" y="914400"/>
            <a:ext cx="6553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ТРЕТИ МАРТ-ден </a:t>
            </a:r>
            <a:r>
              <a:rPr lang="bg-BG" sz="3200" dirty="0"/>
              <a:t>на </a:t>
            </a:r>
            <a:r>
              <a:rPr lang="bg-BG" sz="3200" dirty="0" smtClean="0"/>
              <a:t>освобождението, в </a:t>
            </a:r>
            <a:r>
              <a:rPr lang="bg-BG" sz="3200" dirty="0"/>
              <a:t>резултат на Руско-турската Освободителна война 1877-78 г. На 3 март в Сан </a:t>
            </a:r>
            <a:r>
              <a:rPr lang="bg-BG" sz="3200" dirty="0" err="1"/>
              <a:t>Стефано</a:t>
            </a:r>
            <a:r>
              <a:rPr lang="bg-BG" sz="3200" dirty="0"/>
              <a:t>, близо до Истанбул, е подписан мирният договор между Русия и Османската империя, с който се поставя началото на свободна </a:t>
            </a:r>
            <a:r>
              <a:rPr lang="bg-BG" sz="3200" dirty="0" smtClean="0"/>
              <a:t>България</a:t>
            </a:r>
            <a:r>
              <a:rPr lang="en-US" sz="3200" dirty="0"/>
              <a:t>.</a:t>
            </a:r>
            <a:endParaRPr lang="bg-BG" sz="3200" dirty="0"/>
          </a:p>
        </p:txBody>
      </p:sp>
      <p:pic>
        <p:nvPicPr>
          <p:cNvPr id="1032" name="Picture 8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" y="4038600"/>
            <a:ext cx="2099734" cy="3149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0000" y="4394200"/>
            <a:ext cx="2235200" cy="3352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 поле 2"/>
          <p:cNvSpPr txBox="1"/>
          <p:nvPr/>
        </p:nvSpPr>
        <p:spPr>
          <a:xfrm>
            <a:off x="1676400" y="114300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Как се стига до свободата на българите? </a:t>
            </a:r>
            <a:r>
              <a:rPr lang="bg-BG" sz="2800" dirty="0" smtClean="0"/>
              <a:t>Априлското </a:t>
            </a:r>
            <a:r>
              <a:rPr lang="bg-BG" sz="2800" dirty="0"/>
              <a:t>въстание от 1876 г</a:t>
            </a:r>
            <a:r>
              <a:rPr lang="bg-BG" sz="2800" dirty="0" smtClean="0"/>
              <a:t>. </a:t>
            </a:r>
            <a:r>
              <a:rPr lang="bg-BG" sz="2800" dirty="0"/>
              <a:t>е потушено, но „българският въпрос” е </a:t>
            </a:r>
            <a:r>
              <a:rPr lang="bg-BG" sz="2800" dirty="0" smtClean="0"/>
              <a:t>поставен </a:t>
            </a:r>
            <a:r>
              <a:rPr lang="bg-BG" sz="2800" dirty="0"/>
              <a:t>пред света. В защита на българите се изказват много видни </a:t>
            </a:r>
            <a:r>
              <a:rPr lang="bg-BG" sz="2800" dirty="0" smtClean="0"/>
              <a:t>европейци:</a:t>
            </a:r>
            <a:r>
              <a:rPr lang="en-US" sz="2800" dirty="0" smtClean="0"/>
              <a:t> </a:t>
            </a:r>
            <a:r>
              <a:rPr lang="bg-BG" sz="2800" dirty="0" smtClean="0"/>
              <a:t>Виктор </a:t>
            </a:r>
            <a:r>
              <a:rPr lang="bg-BG" sz="2800" dirty="0"/>
              <a:t>Юго, Достоевски, </a:t>
            </a:r>
            <a:r>
              <a:rPr lang="bg-BG" sz="2800" dirty="0" smtClean="0"/>
              <a:t>Дарвин, Менделеев</a:t>
            </a:r>
            <a:r>
              <a:rPr lang="en-US" sz="2800" dirty="0" smtClean="0"/>
              <a:t> </a:t>
            </a:r>
            <a:r>
              <a:rPr lang="bg-BG" sz="2800" dirty="0" smtClean="0"/>
              <a:t>и др.</a:t>
            </a:r>
            <a:endParaRPr lang="bg-BG" sz="2800" dirty="0"/>
          </a:p>
        </p:txBody>
      </p:sp>
      <p:pic>
        <p:nvPicPr>
          <p:cNvPr id="2054" name="Picture 6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092293" cy="313844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2292" y="4763458"/>
            <a:ext cx="1977366" cy="296604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Картина 2" descr="Резултат с изображение за „борци за свобода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48650" cy="596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5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 поле 2"/>
          <p:cNvSpPr txBox="1"/>
          <p:nvPr/>
        </p:nvSpPr>
        <p:spPr>
          <a:xfrm>
            <a:off x="1219200" y="838200"/>
            <a:ext cx="6705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На 24 април 1877 г. Русия обявява война на </a:t>
            </a:r>
            <a:r>
              <a:rPr lang="bg-BG" sz="2800" dirty="0" smtClean="0"/>
              <a:t>Османската империя. Заедно с румънски и финландски войници българските опълченци,  под командването на генерал </a:t>
            </a:r>
            <a:r>
              <a:rPr lang="bg-BG" sz="2800" dirty="0" err="1" smtClean="0"/>
              <a:t>Столетов</a:t>
            </a:r>
            <a:r>
              <a:rPr lang="bg-BG" sz="2800" dirty="0" smtClean="0"/>
              <a:t> участват в сражението за защита </a:t>
            </a:r>
            <a:r>
              <a:rPr lang="bg-BG" sz="2800" dirty="0"/>
              <a:t>на прохода Шипка </a:t>
            </a:r>
            <a:r>
              <a:rPr lang="bg-BG" sz="2800" dirty="0" smtClean="0"/>
              <a:t>в </a:t>
            </a:r>
            <a:r>
              <a:rPr lang="bg-BG" sz="2800" dirty="0"/>
              <a:t>Стара </a:t>
            </a:r>
            <a:r>
              <a:rPr lang="bg-BG" sz="2800" dirty="0" smtClean="0"/>
              <a:t>планина. </a:t>
            </a:r>
            <a:r>
              <a:rPr lang="bg-BG" sz="2800" dirty="0"/>
              <a:t>Атаката на Сюлейман </a:t>
            </a:r>
            <a:r>
              <a:rPr lang="bg-BG" sz="2800" dirty="0" err="1" smtClean="0"/>
              <a:t>паша</a:t>
            </a:r>
            <a:r>
              <a:rPr lang="bg-BG" sz="2800" dirty="0" smtClean="0"/>
              <a:t> е важна за спечелване </a:t>
            </a:r>
            <a:r>
              <a:rPr lang="bg-BG" sz="2800" dirty="0"/>
              <a:t>на войната. Но в тази битка руси и българи печелят историческа </a:t>
            </a:r>
            <a:endParaRPr lang="bg-BG" sz="2800" dirty="0" smtClean="0"/>
          </a:p>
          <a:p>
            <a:pPr algn="ctr"/>
            <a:r>
              <a:rPr lang="bg-BG" sz="2800" dirty="0" smtClean="0"/>
              <a:t>победа</a:t>
            </a:r>
            <a:r>
              <a:rPr lang="bg-BG" sz="2800" dirty="0"/>
              <a:t>.</a:t>
            </a:r>
          </a:p>
          <a:p>
            <a:endParaRPr lang="bg-BG" sz="2800" dirty="0"/>
          </a:p>
        </p:txBody>
      </p:sp>
      <p:pic>
        <p:nvPicPr>
          <p:cNvPr id="3076" name="Picture 4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0999" y="4791976"/>
            <a:ext cx="1930400" cy="28956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80" y="3886200"/>
            <a:ext cx="2097180" cy="314577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Картина 3" descr="„Боят за Шипка“, худ. Димитър Гюджен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4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Картина 2" descr="Резултат с изображение за „презентация за 3 март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31800"/>
            <a:ext cx="8191500" cy="60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 поле 4"/>
          <p:cNvSpPr txBox="1"/>
          <p:nvPr/>
        </p:nvSpPr>
        <p:spPr>
          <a:xfrm rot="10800000" flipV="1">
            <a:off x="685800" y="792828"/>
            <a:ext cx="20574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abic Typesetting" pitchFamily="66" charset="-78"/>
              </a:rPr>
              <a:t>За опълченците жителите на град Самара ушиват и подаряват САМАРСКОТО ЗНАМЕ  </a:t>
            </a:r>
            <a:endParaRPr lang="bg-BG" sz="1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abic Typesetting" pitchFamily="66" charset="-78"/>
            </a:endParaRPr>
          </a:p>
        </p:txBody>
      </p:sp>
      <p:pic>
        <p:nvPicPr>
          <p:cNvPr id="7" name="Picture 2" descr="Резултат с изображение за „изображение на самарското знаме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72" y="1828800"/>
            <a:ext cx="724628" cy="11009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Резултат с изображение за „Рамки за презентации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ово поле 2"/>
          <p:cNvSpPr txBox="1"/>
          <p:nvPr/>
        </p:nvSpPr>
        <p:spPr>
          <a:xfrm>
            <a:off x="1828800" y="1066800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bg-BG" sz="3200" dirty="0" smtClean="0"/>
              <a:t>Към </a:t>
            </a:r>
            <a:r>
              <a:rPr lang="bg-BG" sz="3200" dirty="0"/>
              <a:t>края на 1877 г., след </a:t>
            </a:r>
            <a:r>
              <a:rPr lang="bg-BG" sz="3200" dirty="0" smtClean="0"/>
              <a:t>победата </a:t>
            </a:r>
            <a:r>
              <a:rPr lang="bg-BG" sz="3200" dirty="0"/>
              <a:t>при Плевен, руското </a:t>
            </a:r>
            <a:r>
              <a:rPr lang="bg-BG" sz="3200" dirty="0" smtClean="0"/>
              <a:t>командване </a:t>
            </a:r>
            <a:r>
              <a:rPr lang="bg-BG" sz="3200" dirty="0"/>
              <a:t>решава, </a:t>
            </a:r>
            <a:r>
              <a:rPr lang="bg-BG" sz="3200" dirty="0" smtClean="0"/>
              <a:t>че </a:t>
            </a:r>
            <a:r>
              <a:rPr lang="bg-BG" sz="3200" dirty="0"/>
              <a:t>е важно войната да приключи не по-късно от зимата на </a:t>
            </a:r>
            <a:r>
              <a:rPr lang="bg-BG" sz="3200" dirty="0" smtClean="0"/>
              <a:t>1878 г</a:t>
            </a:r>
            <a:r>
              <a:rPr lang="bg-BG" sz="2800" dirty="0" smtClean="0"/>
              <a:t>. </a:t>
            </a:r>
            <a:endParaRPr lang="bg-BG" sz="2800" dirty="0"/>
          </a:p>
        </p:txBody>
      </p:sp>
      <p:pic>
        <p:nvPicPr>
          <p:cNvPr id="4098" name="Picture 2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57600"/>
            <a:ext cx="2335682" cy="35035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амфил, Цветя, Червено, Природата, Разцвет, Бук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3038" y="4115219"/>
            <a:ext cx="2436723" cy="36550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1264</TotalTime>
  <Words>336</Words>
  <Application>Microsoft Office PowerPoint</Application>
  <PresentationFormat>Презентация на цял екран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Аспект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</dc:title>
  <dc:creator>George</dc:creator>
  <cp:lastModifiedBy>hp</cp:lastModifiedBy>
  <cp:revision>269</cp:revision>
  <dcterms:created xsi:type="dcterms:W3CDTF">2006-08-16T00:00:00Z</dcterms:created>
  <dcterms:modified xsi:type="dcterms:W3CDTF">2020-03-24T19:07:08Z</dcterms:modified>
</cp:coreProperties>
</file>